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2" r:id="rId5"/>
  </p:sldIdLst>
  <p:sldSz cx="12192000" cy="6858000"/>
  <p:notesSz cx="6858000" cy="9144000"/>
  <p:defaultTextStyle>
    <a:defPPr>
      <a:defRPr lang="en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APN Portugal / Paula cruz" userId="6b86b071-49cd-4be5-a3ee-fb8337531c48" providerId="ADAL" clId="{4C65F88B-FD1B-48B9-9870-F8A794CDA07F}"/>
    <pc:docChg chg="delSld">
      <pc:chgData name="EAPN Portugal / Paula cruz" userId="6b86b071-49cd-4be5-a3ee-fb8337531c48" providerId="ADAL" clId="{4C65F88B-FD1B-48B9-9870-F8A794CDA07F}" dt="2023-05-30T14:01:47.637" v="2" actId="47"/>
      <pc:docMkLst>
        <pc:docMk/>
      </pc:docMkLst>
      <pc:sldChg chg="del">
        <pc:chgData name="EAPN Portugal / Paula cruz" userId="6b86b071-49cd-4be5-a3ee-fb8337531c48" providerId="ADAL" clId="{4C65F88B-FD1B-48B9-9870-F8A794CDA07F}" dt="2023-05-30T14:01:46.219" v="0" actId="47"/>
        <pc:sldMkLst>
          <pc:docMk/>
          <pc:sldMk cId="4031434061" sldId="259"/>
        </pc:sldMkLst>
      </pc:sldChg>
      <pc:sldChg chg="del">
        <pc:chgData name="EAPN Portugal / Paula cruz" userId="6b86b071-49cd-4be5-a3ee-fb8337531c48" providerId="ADAL" clId="{4C65F88B-FD1B-48B9-9870-F8A794CDA07F}" dt="2023-05-30T14:01:47.637" v="2" actId="47"/>
        <pc:sldMkLst>
          <pc:docMk/>
          <pc:sldMk cId="2546847812" sldId="260"/>
        </pc:sldMkLst>
      </pc:sldChg>
      <pc:sldChg chg="del">
        <pc:chgData name="EAPN Portugal / Paula cruz" userId="6b86b071-49cd-4be5-a3ee-fb8337531c48" providerId="ADAL" clId="{4C65F88B-FD1B-48B9-9870-F8A794CDA07F}" dt="2023-05-30T14:01:46.851" v="1" actId="47"/>
        <pc:sldMkLst>
          <pc:docMk/>
          <pc:sldMk cId="3927593741" sldId="26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EF58D-B62B-40BB-83AA-9D07CFC4E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2648" y="557783"/>
            <a:ext cx="10969752" cy="313080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C06D3-F571-4213-A2A4-6A1915120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2648" y="3902206"/>
            <a:ext cx="10969752" cy="2240529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10580-AD31-4B8F-8448-55A666AC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A860-F335-4252-AA00-24FB67ED2982}" type="datetime1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C99C8-515A-4FEA-9CD2-6D0BF46C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2AF1B-1868-4C05-B6C3-9EBF29A5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84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170B0-C1C5-4976-80E8-6B4F90E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593EE-493E-4BCE-8992-24CA63E1E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0919F-FDDD-42FB-8422-A0665D55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1048-0047-48CA-88BA-D69B470942CF}" type="datetime1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6D38A-35F8-4667-A1F4-49644471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CC230-78B7-487B-9C95-CB00868F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409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CB826-D9AA-4689-B8C0-38D999F0D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557784"/>
            <a:ext cx="2854452" cy="56434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F1CDD-16FB-45E0-9887-24374C56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12648" y="557784"/>
            <a:ext cx="7734300" cy="56434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46397-BBD2-4426-B1F5-FD6EA3CD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83879-648C-49A9-81A2-0EF5946532D0}" type="datetime1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B91E4-73D0-4ACD-8F54-00EE6FB1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28C61-59FE-44D6-A7D6-AAD29223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155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D384-B2C5-42A4-9774-A931C39B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736C-5FCC-43BC-B824-A90F2CC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A3A50-B922-45BE-945D-7ED3EBD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C802-30E3-4658-9CCA-F873646FEC67}" type="datetime1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41F78-20DE-4D53-BB25-79E5C4E1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3084-C669-4FDF-87D4-F22D36B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671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C559-800C-489A-9174-7901F92B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57784"/>
            <a:ext cx="10969752" cy="3146400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2B5C3-320B-4CFD-B6A7-A28C7E43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3902207"/>
            <a:ext cx="10969752" cy="218744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CA372-3F42-4113-A73B-5FDCF93C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27A3-19CE-4153-81CE-64EB7AB094B3}" type="datetime1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A1197-0C78-4878-B086-5D206EA4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83D8-FD42-44FF-AA20-944A519C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806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685AA-B5C7-4E3D-85FA-94F3C73E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FEEA-6F3F-4630-A950-61C05D2FA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2081369"/>
            <a:ext cx="5410200" cy="40955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36817-B869-4D19-9EE8-A3166B0E1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2081369"/>
            <a:ext cx="5410200" cy="40955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74146-2374-4321-AEBB-3E9B09D7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A100-10F6-477E-8847-29D479EF1C92}" type="datetime1">
              <a:rPr lang="en-US" smtClean="0"/>
              <a:t>5/30/2023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2337B-B902-4DC2-BB94-02B8A754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AD585-B83C-4ECF-AF42-8DDF699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209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9ADB-3495-481F-BB4E-9C7128B1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5125"/>
            <a:ext cx="1074578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6FF4C-26CB-4281-A2F7-6CBE4518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895096"/>
            <a:ext cx="5387975" cy="823912"/>
          </a:xfrm>
        </p:spPr>
        <p:txBody>
          <a:bodyPr anchor="b"/>
          <a:lstStyle>
            <a:lvl1pPr marL="0" indent="0">
              <a:buNone/>
              <a:defRPr sz="2400" b="0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E72A9-F222-45B4-9355-C04C0586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2842211"/>
            <a:ext cx="5387975" cy="33474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99F6E-77AD-4EBC-BAF9-5A43CDEC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7890" y="1895096"/>
            <a:ext cx="5414510" cy="823912"/>
          </a:xfrm>
        </p:spPr>
        <p:txBody>
          <a:bodyPr anchor="b"/>
          <a:lstStyle>
            <a:lvl1pPr marL="0" indent="0">
              <a:buNone/>
              <a:defRPr sz="2400" b="0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F77677-7169-4591-B047-0678815F4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67890" y="2842211"/>
            <a:ext cx="5414510" cy="33474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82A6EB-0285-4FA4-A00C-A7F71608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28AB-198A-495F-8475-FDB360C9873F}" type="datetime1">
              <a:rPr lang="en-US" smtClean="0"/>
              <a:t>5/30/2023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D39526-82B8-402C-8A2B-82EF8F3F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EC9E6-6FF1-4541-9CB1-A2FF9D85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530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70F54-6CED-4251-A0A6-32CCD121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2C8E6-49D6-46A5-8DC3-B0D8E683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235E-F8FD-479F-9FC7-18BE84110877}" type="datetime1">
              <a:rPr lang="en-US" smtClean="0"/>
              <a:t>5/30/2023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883CBA-77CD-4490-A5F3-BAA8FC25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5FF79-61B6-4693-8547-95B1F2F7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322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DCB94-13E9-41CB-88F0-D30A1791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0F09B-68DA-462E-9DB4-4C9ADAB8CBCC}" type="datetime1">
              <a:rPr lang="en-US" smtClean="0"/>
              <a:t>5/30/2023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795A4-736C-426D-8559-5AD58927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A2ACD-17F3-4C16-8E77-86EC92CC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802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CB2E-B68A-48F9-8B20-CDED818F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9" y="457199"/>
            <a:ext cx="4970822" cy="266020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1C83-64B5-4BFD-A163-75C2EA7F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457200"/>
            <a:ext cx="5483352" cy="574400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D44AD-E361-48A3-936D-DDA0D5144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2649" y="3329989"/>
            <a:ext cx="4970822" cy="2871216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ED06C-E016-489C-8863-EA1BE998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C4E36-FABE-47EB-AA7F-C19A93824617}" type="datetime1">
              <a:rPr lang="en-US" smtClean="0"/>
              <a:t>5/30/2023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161F0-D253-49A7-9A08-7A0A2281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2C61A-B326-40A7-A286-90D0544B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358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DF6F-D00F-4CE4-8701-B0062734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9" y="457199"/>
            <a:ext cx="4970822" cy="266748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F7AB-F851-4425-8407-996C920E6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457199"/>
            <a:ext cx="5483352" cy="540385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6CF5-154F-4615-8CDC-E2BFA61FA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2649" y="3322708"/>
            <a:ext cx="4970822" cy="254628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5C400-0D13-495F-8C4E-EC3CDF5F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CE6B-5DE6-4A2D-B72E-5E8969F9F56F}" type="datetime1">
              <a:rPr lang="en-US" smtClean="0"/>
              <a:t>5/30/2023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290D7-98AC-45E5-A7D6-73520AFC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4276C-2BD2-4C4F-AC04-DD3D7376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049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2E603F-28B7-4831-BF23-65FBAB13D5FB}"/>
              </a:ext>
            </a:extLst>
          </p:cNvPr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D39700F-2B10-4402-A7DD-06EE22458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1" y="232968"/>
            <a:ext cx="9560477" cy="6625032"/>
          </a:xfrm>
          <a:custGeom>
            <a:avLst/>
            <a:gdLst>
              <a:gd name="connsiteX0" fmla="*/ 8831314 w 9263816"/>
              <a:gd name="connsiteY0" fmla="*/ 5943878 h 6858000"/>
              <a:gd name="connsiteX1" fmla="*/ 9179783 w 9263816"/>
              <a:gd name="connsiteY1" fmla="*/ 6086141 h 6858000"/>
              <a:gd name="connsiteX2" fmla="*/ 9260887 w 9263816"/>
              <a:gd name="connsiteY2" fmla="*/ 6279156 h 6858000"/>
              <a:gd name="connsiteX3" fmla="*/ 8925621 w 9263816"/>
              <a:gd name="connsiteY3" fmla="*/ 6708712 h 6858000"/>
              <a:gd name="connsiteX4" fmla="*/ 8496050 w 9263816"/>
              <a:gd name="connsiteY4" fmla="*/ 6373449 h 6858000"/>
              <a:gd name="connsiteX5" fmla="*/ 8831314 w 9263816"/>
              <a:gd name="connsiteY5" fmla="*/ 5943878 h 6858000"/>
              <a:gd name="connsiteX6" fmla="*/ 7397485 w 9263816"/>
              <a:gd name="connsiteY6" fmla="*/ 5931706 h 6858000"/>
              <a:gd name="connsiteX7" fmla="*/ 7917779 w 9263816"/>
              <a:gd name="connsiteY7" fmla="*/ 6191864 h 6858000"/>
              <a:gd name="connsiteX8" fmla="*/ 8013467 w 9263816"/>
              <a:gd name="connsiteY8" fmla="*/ 6375784 h 6858000"/>
              <a:gd name="connsiteX9" fmla="*/ 8021879 w 9263816"/>
              <a:gd name="connsiteY9" fmla="*/ 6753751 h 6858000"/>
              <a:gd name="connsiteX10" fmla="*/ 7981316 w 9263816"/>
              <a:gd name="connsiteY10" fmla="*/ 6858000 h 6858000"/>
              <a:gd name="connsiteX11" fmla="*/ 6819486 w 9263816"/>
              <a:gd name="connsiteY11" fmla="*/ 6858000 h 6858000"/>
              <a:gd name="connsiteX12" fmla="*/ 6785199 w 9263816"/>
              <a:gd name="connsiteY12" fmla="*/ 6781101 h 6858000"/>
              <a:gd name="connsiteX13" fmla="*/ 7196747 w 9263816"/>
              <a:gd name="connsiteY13" fmla="*/ 5964309 h 6858000"/>
              <a:gd name="connsiteX14" fmla="*/ 7397485 w 9263816"/>
              <a:gd name="connsiteY14" fmla="*/ 5931706 h 6858000"/>
              <a:gd name="connsiteX15" fmla="*/ 1505570 w 9263816"/>
              <a:gd name="connsiteY15" fmla="*/ 227178 h 6858000"/>
              <a:gd name="connsiteX16" fmla="*/ 2026489 w 9263816"/>
              <a:gd name="connsiteY16" fmla="*/ 392370 h 6858000"/>
              <a:gd name="connsiteX17" fmla="*/ 2444553 w 9263816"/>
              <a:gd name="connsiteY17" fmla="*/ 1654853 h 6858000"/>
              <a:gd name="connsiteX18" fmla="*/ 3183153 w 9263816"/>
              <a:gd name="connsiteY18" fmla="*/ 2116208 h 6858000"/>
              <a:gd name="connsiteX19" fmla="*/ 4288384 w 9263816"/>
              <a:gd name="connsiteY19" fmla="*/ 1291908 h 6858000"/>
              <a:gd name="connsiteX20" fmla="*/ 5472602 w 9263816"/>
              <a:gd name="connsiteY20" fmla="*/ 1697818 h 6858000"/>
              <a:gd name="connsiteX21" fmla="*/ 5844697 w 9263816"/>
              <a:gd name="connsiteY21" fmla="*/ 3444791 h 6858000"/>
              <a:gd name="connsiteX22" fmla="*/ 6715674 w 9263816"/>
              <a:gd name="connsiteY22" fmla="*/ 4065208 h 6858000"/>
              <a:gd name="connsiteX23" fmla="*/ 8130429 w 9263816"/>
              <a:gd name="connsiteY23" fmla="*/ 4101787 h 6858000"/>
              <a:gd name="connsiteX24" fmla="*/ 8624630 w 9263816"/>
              <a:gd name="connsiteY24" fmla="*/ 4686202 h 6858000"/>
              <a:gd name="connsiteX25" fmla="*/ 8623843 w 9263816"/>
              <a:gd name="connsiteY25" fmla="*/ 4685749 h 6858000"/>
              <a:gd name="connsiteX26" fmla="*/ 8646859 w 9263816"/>
              <a:gd name="connsiteY26" fmla="*/ 4835156 h 6858000"/>
              <a:gd name="connsiteX27" fmla="*/ 8079403 w 9263816"/>
              <a:gd name="connsiteY27" fmla="*/ 5661624 h 6858000"/>
              <a:gd name="connsiteX28" fmla="*/ 6833105 w 9263816"/>
              <a:gd name="connsiteY28" fmla="*/ 5397208 h 6858000"/>
              <a:gd name="connsiteX29" fmla="*/ 5900832 w 9263816"/>
              <a:gd name="connsiteY29" fmla="*/ 5944462 h 6858000"/>
              <a:gd name="connsiteX30" fmla="*/ 6067212 w 9263816"/>
              <a:gd name="connsiteY30" fmla="*/ 6811916 h 6858000"/>
              <a:gd name="connsiteX31" fmla="*/ 6089565 w 9263816"/>
              <a:gd name="connsiteY31" fmla="*/ 6858000 h 6858000"/>
              <a:gd name="connsiteX32" fmla="*/ 0 w 9263816"/>
              <a:gd name="connsiteY32" fmla="*/ 6858000 h 6858000"/>
              <a:gd name="connsiteX33" fmla="*/ 0 w 9263816"/>
              <a:gd name="connsiteY33" fmla="*/ 2181377 h 6858000"/>
              <a:gd name="connsiteX34" fmla="*/ 73069 w 9263816"/>
              <a:gd name="connsiteY34" fmla="*/ 2215839 h 6858000"/>
              <a:gd name="connsiteX35" fmla="*/ 335445 w 9263816"/>
              <a:gd name="connsiteY35" fmla="*/ 2237140 h 6858000"/>
              <a:gd name="connsiteX36" fmla="*/ 752878 w 9263816"/>
              <a:gd name="connsiteY36" fmla="*/ 1445285 h 6858000"/>
              <a:gd name="connsiteX37" fmla="*/ 1202551 w 9263816"/>
              <a:gd name="connsiteY37" fmla="*/ 314229 h 6858000"/>
              <a:gd name="connsiteX38" fmla="*/ 1505570 w 9263816"/>
              <a:gd name="connsiteY38" fmla="*/ 227178 h 6858000"/>
              <a:gd name="connsiteX39" fmla="*/ 3142509 w 9263816"/>
              <a:gd name="connsiteY39" fmla="*/ 68854 h 6858000"/>
              <a:gd name="connsiteX40" fmla="*/ 3490978 w 9263816"/>
              <a:gd name="connsiteY40" fmla="*/ 211117 h 6858000"/>
              <a:gd name="connsiteX41" fmla="*/ 3572083 w 9263816"/>
              <a:gd name="connsiteY41" fmla="*/ 404131 h 6858000"/>
              <a:gd name="connsiteX42" fmla="*/ 3236814 w 9263816"/>
              <a:gd name="connsiteY42" fmla="*/ 833688 h 6858000"/>
              <a:gd name="connsiteX43" fmla="*/ 2807245 w 9263816"/>
              <a:gd name="connsiteY43" fmla="*/ 498425 h 6858000"/>
              <a:gd name="connsiteX44" fmla="*/ 3142509 w 9263816"/>
              <a:gd name="connsiteY44" fmla="*/ 68854 h 6858000"/>
              <a:gd name="connsiteX45" fmla="*/ 0 w 9263816"/>
              <a:gd name="connsiteY45" fmla="*/ 0 h 6858000"/>
              <a:gd name="connsiteX46" fmla="*/ 39858 w 9263816"/>
              <a:gd name="connsiteY46" fmla="*/ 0 h 6858000"/>
              <a:gd name="connsiteX47" fmla="*/ 65022 w 9263816"/>
              <a:gd name="connsiteY47" fmla="*/ 5834 h 6858000"/>
              <a:gd name="connsiteX48" fmla="*/ 389258 w 9263816"/>
              <a:gd name="connsiteY48" fmla="*/ 235630 h 6858000"/>
              <a:gd name="connsiteX49" fmla="*/ 485484 w 9263816"/>
              <a:gd name="connsiteY49" fmla="*/ 420070 h 6858000"/>
              <a:gd name="connsiteX50" fmla="*/ 74229 w 9263816"/>
              <a:gd name="connsiteY50" fmla="*/ 1237955 h 6858000"/>
              <a:gd name="connsiteX51" fmla="*/ 0 w 9263816"/>
              <a:gd name="connsiteY51" fmla="*/ 125447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9263816" h="6858000">
                <a:moveTo>
                  <a:pt x="8831314" y="5943878"/>
                </a:moveTo>
                <a:cubicBezTo>
                  <a:pt x="8964281" y="5927490"/>
                  <a:pt x="9096260" y="5981362"/>
                  <a:pt x="9179783" y="6086141"/>
                </a:cubicBezTo>
                <a:cubicBezTo>
                  <a:pt x="9224074" y="6141769"/>
                  <a:pt x="9252211" y="6208560"/>
                  <a:pt x="9260887" y="6279156"/>
                </a:cubicBezTo>
                <a:cubicBezTo>
                  <a:pt x="9286897" y="6490362"/>
                  <a:pt x="9136845" y="6682672"/>
                  <a:pt x="8925621" y="6708712"/>
                </a:cubicBezTo>
                <a:cubicBezTo>
                  <a:pt x="8714398" y="6734766"/>
                  <a:pt x="8522062" y="6584655"/>
                  <a:pt x="8496050" y="6373449"/>
                </a:cubicBezTo>
                <a:cubicBezTo>
                  <a:pt x="8470038" y="6162229"/>
                  <a:pt x="8620090" y="5969920"/>
                  <a:pt x="8831314" y="5943878"/>
                </a:cubicBezTo>
                <a:close/>
                <a:moveTo>
                  <a:pt x="7397485" y="5931706"/>
                </a:moveTo>
                <a:cubicBezTo>
                  <a:pt x="7598431" y="5931157"/>
                  <a:pt x="7792965" y="6024548"/>
                  <a:pt x="7917779" y="6191864"/>
                </a:cubicBezTo>
                <a:cubicBezTo>
                  <a:pt x="7959204" y="6247714"/>
                  <a:pt x="7991530" y="6309792"/>
                  <a:pt x="8013467" y="6375784"/>
                </a:cubicBezTo>
                <a:cubicBezTo>
                  <a:pt x="8055425" y="6502973"/>
                  <a:pt x="8055748" y="6633888"/>
                  <a:pt x="8021879" y="6753751"/>
                </a:cubicBezTo>
                <a:lnTo>
                  <a:pt x="7981316" y="6858000"/>
                </a:lnTo>
                <a:lnTo>
                  <a:pt x="6819486" y="6858000"/>
                </a:lnTo>
                <a:lnTo>
                  <a:pt x="6785199" y="6781101"/>
                </a:lnTo>
                <a:cubicBezTo>
                  <a:pt x="6673307" y="6441922"/>
                  <a:pt x="6857485" y="6076251"/>
                  <a:pt x="7196747" y="5964309"/>
                </a:cubicBezTo>
                <a:cubicBezTo>
                  <a:pt x="7262809" y="5942509"/>
                  <a:pt x="7330503" y="5931889"/>
                  <a:pt x="7397485" y="5931706"/>
                </a:cubicBezTo>
                <a:close/>
                <a:moveTo>
                  <a:pt x="1505570" y="227178"/>
                </a:moveTo>
                <a:cubicBezTo>
                  <a:pt x="1691018" y="218628"/>
                  <a:pt x="1889853" y="275403"/>
                  <a:pt x="2026489" y="392370"/>
                </a:cubicBezTo>
                <a:cubicBezTo>
                  <a:pt x="2369898" y="685965"/>
                  <a:pt x="2078266" y="1147857"/>
                  <a:pt x="2444553" y="1654853"/>
                </a:cubicBezTo>
                <a:cubicBezTo>
                  <a:pt x="2492906" y="1721679"/>
                  <a:pt x="2800482" y="2144546"/>
                  <a:pt x="3183153" y="2116208"/>
                </a:cubicBezTo>
                <a:cubicBezTo>
                  <a:pt x="3673561" y="2080541"/>
                  <a:pt x="3723222" y="1441614"/>
                  <a:pt x="4288384" y="1291908"/>
                </a:cubicBezTo>
                <a:cubicBezTo>
                  <a:pt x="4689065" y="1185875"/>
                  <a:pt x="5207943" y="1366633"/>
                  <a:pt x="5472602" y="1697818"/>
                </a:cubicBezTo>
                <a:cubicBezTo>
                  <a:pt x="5891294" y="2221754"/>
                  <a:pt x="5408012" y="2790179"/>
                  <a:pt x="5844697" y="3444791"/>
                </a:cubicBezTo>
                <a:cubicBezTo>
                  <a:pt x="6149900" y="3902467"/>
                  <a:pt x="6672672" y="4053594"/>
                  <a:pt x="6715674" y="4065208"/>
                </a:cubicBezTo>
                <a:cubicBezTo>
                  <a:pt x="7326423" y="4232519"/>
                  <a:pt x="7677158" y="3817020"/>
                  <a:pt x="8130429" y="4101787"/>
                </a:cubicBezTo>
                <a:cubicBezTo>
                  <a:pt x="8226340" y="4161985"/>
                  <a:pt x="8536372" y="4356819"/>
                  <a:pt x="8624630" y="4686202"/>
                </a:cubicBezTo>
                <a:lnTo>
                  <a:pt x="8623843" y="4685749"/>
                </a:lnTo>
                <a:cubicBezTo>
                  <a:pt x="8636924" y="4734567"/>
                  <a:pt x="8644635" y="4784678"/>
                  <a:pt x="8646859" y="4835156"/>
                </a:cubicBezTo>
                <a:cubicBezTo>
                  <a:pt x="8662596" y="5196604"/>
                  <a:pt x="8398383" y="5562326"/>
                  <a:pt x="8079403" y="5661624"/>
                </a:cubicBezTo>
                <a:cubicBezTo>
                  <a:pt x="7649807" y="5795217"/>
                  <a:pt x="7430996" y="5350293"/>
                  <a:pt x="6833105" y="5397208"/>
                </a:cubicBezTo>
                <a:cubicBezTo>
                  <a:pt x="6519033" y="5421527"/>
                  <a:pt x="6056658" y="5595550"/>
                  <a:pt x="5900832" y="5944462"/>
                </a:cubicBezTo>
                <a:cubicBezTo>
                  <a:pt x="5770548" y="6236600"/>
                  <a:pt x="5916359" y="6515160"/>
                  <a:pt x="6067212" y="6811916"/>
                </a:cubicBezTo>
                <a:lnTo>
                  <a:pt x="6089565" y="6858000"/>
                </a:lnTo>
                <a:lnTo>
                  <a:pt x="0" y="6858000"/>
                </a:lnTo>
                <a:lnTo>
                  <a:pt x="0" y="2181377"/>
                </a:lnTo>
                <a:lnTo>
                  <a:pt x="73069" y="2215839"/>
                </a:lnTo>
                <a:cubicBezTo>
                  <a:pt x="165116" y="2251829"/>
                  <a:pt x="254486" y="2263171"/>
                  <a:pt x="335445" y="2237140"/>
                </a:cubicBezTo>
                <a:cubicBezTo>
                  <a:pt x="594718" y="2153707"/>
                  <a:pt x="688441" y="1733807"/>
                  <a:pt x="752878" y="1445285"/>
                </a:cubicBezTo>
                <a:cubicBezTo>
                  <a:pt x="925059" y="674068"/>
                  <a:pt x="975076" y="456292"/>
                  <a:pt x="1202551" y="314229"/>
                </a:cubicBezTo>
                <a:cubicBezTo>
                  <a:pt x="1287853" y="260956"/>
                  <a:pt x="1394302" y="232308"/>
                  <a:pt x="1505570" y="227178"/>
                </a:cubicBezTo>
                <a:close/>
                <a:moveTo>
                  <a:pt x="3142509" y="68854"/>
                </a:moveTo>
                <a:cubicBezTo>
                  <a:pt x="3275474" y="52467"/>
                  <a:pt x="3407455" y="106339"/>
                  <a:pt x="3490978" y="211117"/>
                </a:cubicBezTo>
                <a:cubicBezTo>
                  <a:pt x="3535271" y="266744"/>
                  <a:pt x="3563404" y="333535"/>
                  <a:pt x="3572083" y="404131"/>
                </a:cubicBezTo>
                <a:cubicBezTo>
                  <a:pt x="3598092" y="615337"/>
                  <a:pt x="3448040" y="807648"/>
                  <a:pt x="3236814" y="833688"/>
                </a:cubicBezTo>
                <a:cubicBezTo>
                  <a:pt x="3025594" y="859741"/>
                  <a:pt x="2833255" y="709631"/>
                  <a:pt x="2807245" y="498425"/>
                </a:cubicBezTo>
                <a:cubicBezTo>
                  <a:pt x="2781232" y="287207"/>
                  <a:pt x="2931283" y="94896"/>
                  <a:pt x="3142509" y="68854"/>
                </a:cubicBezTo>
                <a:close/>
                <a:moveTo>
                  <a:pt x="0" y="0"/>
                </a:moveTo>
                <a:lnTo>
                  <a:pt x="39858" y="0"/>
                </a:lnTo>
                <a:lnTo>
                  <a:pt x="65022" y="5834"/>
                </a:lnTo>
                <a:cubicBezTo>
                  <a:pt x="191545" y="45606"/>
                  <a:pt x="305874" y="124173"/>
                  <a:pt x="389258" y="235630"/>
                </a:cubicBezTo>
                <a:cubicBezTo>
                  <a:pt x="430983" y="291600"/>
                  <a:pt x="463360" y="353876"/>
                  <a:pt x="485484" y="420070"/>
                </a:cubicBezTo>
                <a:cubicBezTo>
                  <a:pt x="597711" y="759508"/>
                  <a:pt x="413661" y="1125662"/>
                  <a:pt x="74229" y="1237955"/>
                </a:cubicBezTo>
                <a:lnTo>
                  <a:pt x="0" y="1254477"/>
                </a:lnTo>
                <a:close/>
              </a:path>
            </a:pathLst>
          </a:cu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0C036-BBCE-4F9E-AD56-DD36D44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57784"/>
            <a:ext cx="109728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5D7EC-1E6A-473F-B5A4-18CDFB6C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2106204"/>
            <a:ext cx="10972800" cy="40365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981C7-34D5-49A4-949D-715FD4BD8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800" kern="1200" cap="all" spc="200" smtClean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F481A142-DA77-4A5F-AD1F-14E6C18F0F5F}" type="datetime1">
              <a:rPr lang="en-US" smtClean="0"/>
              <a:t>5/30/2023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5CE6E-733D-4C60-B40B-C7C10CB5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800" kern="1200" cap="all" spc="200" dirty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0D8B-7909-4114-8EBA-C3086DC6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346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800" kern="1200" cap="all" spc="200" smtClean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1F646F3F-274D-499B-ABBE-824EB4ABDC3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081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Clr>
          <a:schemeClr val="accent5"/>
        </a:buClr>
        <a:buFont typeface="Avenir Next LT Pro" panose="020B05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Background Fill">
            <a:extLst>
              <a:ext uri="{FF2B5EF4-FFF2-40B4-BE49-F238E27FC236}">
                <a16:creationId xmlns:a16="http://schemas.microsoft.com/office/drawing/2014/main" id="{68CA250C-CF5A-4736-9249-D6111F7C55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A85303E-1D59-4477-A849-22C7FEACDC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052F3D-D9DD-90FF-2918-70D12206A0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5747" y="503874"/>
            <a:ext cx="5371190" cy="3130807"/>
          </a:xfrm>
        </p:spPr>
        <p:txBody>
          <a:bodyPr>
            <a:noAutofit/>
          </a:bodyPr>
          <a:lstStyle/>
          <a:p>
            <a:r>
              <a:rPr lang="en-GB" sz="4400" dirty="0">
                <a:solidFill>
                  <a:srgbClr val="FFFFFF"/>
                </a:solidFill>
              </a:rPr>
              <a:t>PEOPLE’S SUMMIT: PUTTING PEOPLE AT THE HEART OF POLICIES</a:t>
            </a:r>
            <a:endParaRPr lang="en-BE" sz="4400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1F7C5C-6F4A-50F1-BA4E-F93FA76CAB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0522" y="4661069"/>
            <a:ext cx="6108311" cy="2000988"/>
          </a:xfrm>
        </p:spPr>
        <p:txBody>
          <a:bodyPr>
            <a:noAutofit/>
          </a:bodyPr>
          <a:lstStyle/>
          <a:p>
            <a:r>
              <a:rPr lang="en-GB" sz="2100" b="1" dirty="0">
                <a:solidFill>
                  <a:srgbClr val="FFFFFF"/>
                </a:solidFill>
              </a:rPr>
              <a:t>Edgar Campos </a:t>
            </a:r>
            <a:r>
              <a:rPr lang="en-GB" sz="2100" dirty="0">
                <a:solidFill>
                  <a:srgbClr val="FFFFFF"/>
                </a:solidFill>
              </a:rPr>
              <a:t>–</a:t>
            </a:r>
            <a:r>
              <a:rPr lang="en-GB" sz="2100" b="1" dirty="0">
                <a:solidFill>
                  <a:srgbClr val="FFFFFF"/>
                </a:solidFill>
              </a:rPr>
              <a:t> </a:t>
            </a:r>
            <a:r>
              <a:rPr lang="en-GB" sz="2100" dirty="0" err="1">
                <a:solidFill>
                  <a:srgbClr val="FFFFFF"/>
                </a:solidFill>
              </a:rPr>
              <a:t>Viseu</a:t>
            </a:r>
            <a:r>
              <a:rPr lang="en-GB" sz="2100" b="1" dirty="0">
                <a:solidFill>
                  <a:srgbClr val="FFFFFF"/>
                </a:solidFill>
              </a:rPr>
              <a:t> </a:t>
            </a:r>
            <a:r>
              <a:rPr lang="en-GB" sz="2100" dirty="0">
                <a:solidFill>
                  <a:srgbClr val="FFFFFF"/>
                </a:solidFill>
              </a:rPr>
              <a:t>Local Council of Citizens</a:t>
            </a:r>
          </a:p>
          <a:p>
            <a:r>
              <a:rPr lang="en-GB" sz="2100" b="1" dirty="0">
                <a:solidFill>
                  <a:srgbClr val="FFFFFF"/>
                </a:solidFill>
              </a:rPr>
              <a:t>Sheila </a:t>
            </a:r>
            <a:r>
              <a:rPr lang="en-GB" sz="2100" b="1" dirty="0" err="1">
                <a:solidFill>
                  <a:srgbClr val="FFFFFF"/>
                </a:solidFill>
              </a:rPr>
              <a:t>Góis</a:t>
            </a:r>
            <a:r>
              <a:rPr lang="en-GB" sz="2100" b="1" dirty="0">
                <a:solidFill>
                  <a:srgbClr val="FFFFFF"/>
                </a:solidFill>
              </a:rPr>
              <a:t> Habib </a:t>
            </a:r>
            <a:r>
              <a:rPr lang="en-GB" sz="2100" dirty="0">
                <a:solidFill>
                  <a:srgbClr val="FFFFFF"/>
                </a:solidFill>
              </a:rPr>
              <a:t>- EAPN Europe</a:t>
            </a:r>
          </a:p>
          <a:p>
            <a:r>
              <a:rPr lang="en-GB" sz="2100" b="1" dirty="0">
                <a:solidFill>
                  <a:srgbClr val="FFFFFF"/>
                </a:solidFill>
              </a:rPr>
              <a:t>Paula Cruz </a:t>
            </a:r>
            <a:r>
              <a:rPr lang="en-GB" sz="2100" dirty="0">
                <a:solidFill>
                  <a:srgbClr val="FFFFFF"/>
                </a:solidFill>
              </a:rPr>
              <a:t>- EAPN Portugal</a:t>
            </a:r>
            <a:endParaRPr lang="en-BE" sz="2100" dirty="0">
              <a:solidFill>
                <a:srgbClr val="FFFFFF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13579AF-7DB5-9337-6519-3181E1162A3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7" r="59152"/>
          <a:stretch/>
        </p:blipFill>
        <p:spPr>
          <a:xfrm>
            <a:off x="5500012" y="9924"/>
            <a:ext cx="6688940" cy="6857990"/>
          </a:xfrm>
          <a:custGeom>
            <a:avLst/>
            <a:gdLst/>
            <a:ahLst/>
            <a:cxnLst/>
            <a:rect l="l" t="t" r="r" b="b"/>
            <a:pathLst>
              <a:path w="7726675" h="6858000">
                <a:moveTo>
                  <a:pt x="2975226" y="5978334"/>
                </a:moveTo>
                <a:cubicBezTo>
                  <a:pt x="3002582" y="5978928"/>
                  <a:pt x="3030286" y="5982273"/>
                  <a:pt x="3058007" y="5988576"/>
                </a:cubicBezTo>
                <a:cubicBezTo>
                  <a:pt x="3279778" y="6038998"/>
                  <a:pt x="3418684" y="6259656"/>
                  <a:pt x="3368261" y="6481427"/>
                </a:cubicBezTo>
                <a:cubicBezTo>
                  <a:pt x="3317839" y="6703198"/>
                  <a:pt x="3097182" y="6842104"/>
                  <a:pt x="2875410" y="6791681"/>
                </a:cubicBezTo>
                <a:cubicBezTo>
                  <a:pt x="2653640" y="6741259"/>
                  <a:pt x="2514734" y="6520601"/>
                  <a:pt x="2565157" y="6298830"/>
                </a:cubicBezTo>
                <a:cubicBezTo>
                  <a:pt x="2609276" y="6104780"/>
                  <a:pt x="2783732" y="5974174"/>
                  <a:pt x="2975226" y="5978334"/>
                </a:cubicBezTo>
                <a:close/>
                <a:moveTo>
                  <a:pt x="542891" y="1298362"/>
                </a:moveTo>
                <a:cubicBezTo>
                  <a:pt x="578216" y="1299129"/>
                  <a:pt x="613991" y="1303448"/>
                  <a:pt x="649789" y="1311587"/>
                </a:cubicBezTo>
                <a:cubicBezTo>
                  <a:pt x="936170" y="1376700"/>
                  <a:pt x="1115545" y="1661643"/>
                  <a:pt x="1050432" y="1948025"/>
                </a:cubicBezTo>
                <a:cubicBezTo>
                  <a:pt x="985319" y="2234407"/>
                  <a:pt x="700376" y="2413781"/>
                  <a:pt x="413995" y="2348669"/>
                </a:cubicBezTo>
                <a:cubicBezTo>
                  <a:pt x="127612" y="2283556"/>
                  <a:pt x="-51762" y="1998612"/>
                  <a:pt x="13351" y="1712231"/>
                </a:cubicBezTo>
                <a:cubicBezTo>
                  <a:pt x="70325" y="1461647"/>
                  <a:pt x="295606" y="1292990"/>
                  <a:pt x="542891" y="1298362"/>
                </a:cubicBezTo>
                <a:close/>
                <a:moveTo>
                  <a:pt x="362049" y="446831"/>
                </a:moveTo>
                <a:cubicBezTo>
                  <a:pt x="382746" y="447281"/>
                  <a:pt x="403706" y="449811"/>
                  <a:pt x="424679" y="454579"/>
                </a:cubicBezTo>
                <a:cubicBezTo>
                  <a:pt x="592463" y="492727"/>
                  <a:pt x="697554" y="659668"/>
                  <a:pt x="659405" y="827452"/>
                </a:cubicBezTo>
                <a:cubicBezTo>
                  <a:pt x="621257" y="995236"/>
                  <a:pt x="454318" y="1100327"/>
                  <a:pt x="286534" y="1062179"/>
                </a:cubicBezTo>
                <a:cubicBezTo>
                  <a:pt x="118749" y="1024031"/>
                  <a:pt x="13658" y="857091"/>
                  <a:pt x="51806" y="689306"/>
                </a:cubicBezTo>
                <a:cubicBezTo>
                  <a:pt x="85186" y="542495"/>
                  <a:pt x="217172" y="443684"/>
                  <a:pt x="362049" y="446831"/>
                </a:cubicBezTo>
                <a:close/>
                <a:moveTo>
                  <a:pt x="688320" y="0"/>
                </a:moveTo>
                <a:lnTo>
                  <a:pt x="5442022" y="0"/>
                </a:lnTo>
                <a:lnTo>
                  <a:pt x="7726675" y="0"/>
                </a:lnTo>
                <a:lnTo>
                  <a:pt x="7726675" y="988372"/>
                </a:lnTo>
                <a:lnTo>
                  <a:pt x="7726675" y="6858000"/>
                </a:lnTo>
                <a:lnTo>
                  <a:pt x="4265234" y="6858000"/>
                </a:lnTo>
                <a:lnTo>
                  <a:pt x="4167452" y="6648946"/>
                </a:lnTo>
                <a:cubicBezTo>
                  <a:pt x="4064668" y="6438534"/>
                  <a:pt x="3951418" y="6237194"/>
                  <a:pt x="3802376" y="6067515"/>
                </a:cubicBezTo>
                <a:cubicBezTo>
                  <a:pt x="3433898" y="5648543"/>
                  <a:pt x="2855445" y="5560200"/>
                  <a:pt x="2314714" y="5492960"/>
                </a:cubicBezTo>
                <a:cubicBezTo>
                  <a:pt x="1689319" y="5415368"/>
                  <a:pt x="1105502" y="5269445"/>
                  <a:pt x="626568" y="4822392"/>
                </a:cubicBezTo>
                <a:cubicBezTo>
                  <a:pt x="42544" y="4277286"/>
                  <a:pt x="59772" y="3691233"/>
                  <a:pt x="462831" y="3184007"/>
                </a:cubicBezTo>
                <a:cubicBezTo>
                  <a:pt x="688845" y="2899538"/>
                  <a:pt x="972083" y="2660548"/>
                  <a:pt x="1228189" y="2399566"/>
                </a:cubicBezTo>
                <a:cubicBezTo>
                  <a:pt x="1460698" y="2161897"/>
                  <a:pt x="1522193" y="1866062"/>
                  <a:pt x="1384674" y="1566341"/>
                </a:cubicBezTo>
                <a:cubicBezTo>
                  <a:pt x="1239184" y="1249484"/>
                  <a:pt x="1095206" y="930335"/>
                  <a:pt x="922279" y="628332"/>
                </a:cubicBezTo>
                <a:cubicBezTo>
                  <a:pt x="805583" y="424593"/>
                  <a:pt x="731712" y="225291"/>
                  <a:pt x="693729" y="33341"/>
                </a:cubicBezTo>
                <a:close/>
              </a:path>
            </a:pathLst>
          </a:custGeom>
        </p:spPr>
      </p:pic>
      <p:pic>
        <p:nvPicPr>
          <p:cNvPr id="6" name="Picture 5" descr="A picture containing text, graphic design, graphics, font&#10;&#10;Description automatically generated">
            <a:extLst>
              <a:ext uri="{FF2B5EF4-FFF2-40B4-BE49-F238E27FC236}">
                <a16:creationId xmlns:a16="http://schemas.microsoft.com/office/drawing/2014/main" id="{397E3E06-1A36-3B6D-E4AF-ACAA70741D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4841" y="5978180"/>
            <a:ext cx="941322" cy="609600"/>
          </a:xfrm>
          <a:prstGeom prst="rect">
            <a:avLst/>
          </a:prstGeom>
        </p:spPr>
      </p:pic>
      <p:pic>
        <p:nvPicPr>
          <p:cNvPr id="14" name="Picture 13" descr="A picture containing text, graphics, graphic design, design&#10;&#10;Description automatically generated">
            <a:extLst>
              <a:ext uri="{FF2B5EF4-FFF2-40B4-BE49-F238E27FC236}">
                <a16:creationId xmlns:a16="http://schemas.microsoft.com/office/drawing/2014/main" id="{06759967-E5C6-3425-B152-51A5ACB0759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5075" y="5903902"/>
            <a:ext cx="758155" cy="758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0050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Background Fill">
            <a:extLst>
              <a:ext uri="{FF2B5EF4-FFF2-40B4-BE49-F238E27FC236}">
                <a16:creationId xmlns:a16="http://schemas.microsoft.com/office/drawing/2014/main" id="{68CA250C-CF5A-4736-9249-D6111F7C55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A85303E-1D59-4477-A849-22C7FEACDC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1B2830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052F3D-D9DD-90FF-2918-70D12206A0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1278" y="1297410"/>
            <a:ext cx="5034382" cy="644782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FFFFFF"/>
                </a:solidFill>
              </a:rPr>
              <a:t>WE DEMAND:</a:t>
            </a:r>
            <a:endParaRPr lang="en-BE" sz="3200" b="1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1F7C5C-6F4A-50F1-BA4E-F93FA76CAB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2321" y="1999897"/>
            <a:ext cx="5675295" cy="4800398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FFFFFF"/>
                </a:solidFill>
              </a:rPr>
              <a:t>European Anti-Poverty Strategy supported by binding instruments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FFFFFF"/>
                </a:solidFill>
              </a:rPr>
              <a:t>Targeted policies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FFFFFF"/>
                </a:solidFill>
              </a:rPr>
              <a:t>Meaningful participation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FFFFFF"/>
                </a:solidFill>
              </a:rPr>
              <a:t>Tax justice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FFFFFF"/>
                </a:solidFill>
              </a:rPr>
              <a:t>Access to adequate income and to essential services </a:t>
            </a:r>
          </a:p>
          <a:p>
            <a:endParaRPr lang="en-GB" sz="2800" dirty="0">
              <a:solidFill>
                <a:srgbClr val="FFFFFF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13579AF-7DB5-9337-6519-3181E1162A3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7" r="59152"/>
          <a:stretch/>
        </p:blipFill>
        <p:spPr>
          <a:xfrm>
            <a:off x="5656937" y="0"/>
            <a:ext cx="7236398" cy="6857990"/>
          </a:xfrm>
          <a:custGeom>
            <a:avLst/>
            <a:gdLst/>
            <a:ahLst/>
            <a:cxnLst/>
            <a:rect l="l" t="t" r="r" b="b"/>
            <a:pathLst>
              <a:path w="7726675" h="6858000">
                <a:moveTo>
                  <a:pt x="2975226" y="5978334"/>
                </a:moveTo>
                <a:cubicBezTo>
                  <a:pt x="3002582" y="5978928"/>
                  <a:pt x="3030286" y="5982273"/>
                  <a:pt x="3058007" y="5988576"/>
                </a:cubicBezTo>
                <a:cubicBezTo>
                  <a:pt x="3279778" y="6038998"/>
                  <a:pt x="3418684" y="6259656"/>
                  <a:pt x="3368261" y="6481427"/>
                </a:cubicBezTo>
                <a:cubicBezTo>
                  <a:pt x="3317839" y="6703198"/>
                  <a:pt x="3097182" y="6842104"/>
                  <a:pt x="2875410" y="6791681"/>
                </a:cubicBezTo>
                <a:cubicBezTo>
                  <a:pt x="2653640" y="6741259"/>
                  <a:pt x="2514734" y="6520601"/>
                  <a:pt x="2565157" y="6298830"/>
                </a:cubicBezTo>
                <a:cubicBezTo>
                  <a:pt x="2609276" y="6104780"/>
                  <a:pt x="2783732" y="5974174"/>
                  <a:pt x="2975226" y="5978334"/>
                </a:cubicBezTo>
                <a:close/>
                <a:moveTo>
                  <a:pt x="542891" y="1298362"/>
                </a:moveTo>
                <a:cubicBezTo>
                  <a:pt x="578216" y="1299129"/>
                  <a:pt x="613991" y="1303448"/>
                  <a:pt x="649789" y="1311587"/>
                </a:cubicBezTo>
                <a:cubicBezTo>
                  <a:pt x="936170" y="1376700"/>
                  <a:pt x="1115545" y="1661643"/>
                  <a:pt x="1050432" y="1948025"/>
                </a:cubicBezTo>
                <a:cubicBezTo>
                  <a:pt x="985319" y="2234407"/>
                  <a:pt x="700376" y="2413781"/>
                  <a:pt x="413995" y="2348669"/>
                </a:cubicBezTo>
                <a:cubicBezTo>
                  <a:pt x="127612" y="2283556"/>
                  <a:pt x="-51762" y="1998612"/>
                  <a:pt x="13351" y="1712231"/>
                </a:cubicBezTo>
                <a:cubicBezTo>
                  <a:pt x="70325" y="1461647"/>
                  <a:pt x="295606" y="1292990"/>
                  <a:pt x="542891" y="1298362"/>
                </a:cubicBezTo>
                <a:close/>
                <a:moveTo>
                  <a:pt x="362049" y="446831"/>
                </a:moveTo>
                <a:cubicBezTo>
                  <a:pt x="382746" y="447281"/>
                  <a:pt x="403706" y="449811"/>
                  <a:pt x="424679" y="454579"/>
                </a:cubicBezTo>
                <a:cubicBezTo>
                  <a:pt x="592463" y="492727"/>
                  <a:pt x="697554" y="659668"/>
                  <a:pt x="659405" y="827452"/>
                </a:cubicBezTo>
                <a:cubicBezTo>
                  <a:pt x="621257" y="995236"/>
                  <a:pt x="454318" y="1100327"/>
                  <a:pt x="286534" y="1062179"/>
                </a:cubicBezTo>
                <a:cubicBezTo>
                  <a:pt x="118749" y="1024031"/>
                  <a:pt x="13658" y="857091"/>
                  <a:pt x="51806" y="689306"/>
                </a:cubicBezTo>
                <a:cubicBezTo>
                  <a:pt x="85186" y="542495"/>
                  <a:pt x="217172" y="443684"/>
                  <a:pt x="362049" y="446831"/>
                </a:cubicBezTo>
                <a:close/>
                <a:moveTo>
                  <a:pt x="688320" y="0"/>
                </a:moveTo>
                <a:lnTo>
                  <a:pt x="5442022" y="0"/>
                </a:lnTo>
                <a:lnTo>
                  <a:pt x="7726675" y="0"/>
                </a:lnTo>
                <a:lnTo>
                  <a:pt x="7726675" y="988372"/>
                </a:lnTo>
                <a:lnTo>
                  <a:pt x="7726675" y="6858000"/>
                </a:lnTo>
                <a:lnTo>
                  <a:pt x="4265234" y="6858000"/>
                </a:lnTo>
                <a:lnTo>
                  <a:pt x="4167452" y="6648946"/>
                </a:lnTo>
                <a:cubicBezTo>
                  <a:pt x="4064668" y="6438534"/>
                  <a:pt x="3951418" y="6237194"/>
                  <a:pt x="3802376" y="6067515"/>
                </a:cubicBezTo>
                <a:cubicBezTo>
                  <a:pt x="3433898" y="5648543"/>
                  <a:pt x="2855445" y="5560200"/>
                  <a:pt x="2314714" y="5492960"/>
                </a:cubicBezTo>
                <a:cubicBezTo>
                  <a:pt x="1689319" y="5415368"/>
                  <a:pt x="1105502" y="5269445"/>
                  <a:pt x="626568" y="4822392"/>
                </a:cubicBezTo>
                <a:cubicBezTo>
                  <a:pt x="42544" y="4277286"/>
                  <a:pt x="59772" y="3691233"/>
                  <a:pt x="462831" y="3184007"/>
                </a:cubicBezTo>
                <a:cubicBezTo>
                  <a:pt x="688845" y="2899538"/>
                  <a:pt x="972083" y="2660548"/>
                  <a:pt x="1228189" y="2399566"/>
                </a:cubicBezTo>
                <a:cubicBezTo>
                  <a:pt x="1460698" y="2161897"/>
                  <a:pt x="1522193" y="1866062"/>
                  <a:pt x="1384674" y="1566341"/>
                </a:cubicBezTo>
                <a:cubicBezTo>
                  <a:pt x="1239184" y="1249484"/>
                  <a:pt x="1095206" y="930335"/>
                  <a:pt x="922279" y="628332"/>
                </a:cubicBezTo>
                <a:cubicBezTo>
                  <a:pt x="805583" y="424593"/>
                  <a:pt x="731712" y="225291"/>
                  <a:pt x="693729" y="33341"/>
                </a:cubicBezTo>
                <a:close/>
              </a:path>
            </a:pathLst>
          </a:custGeom>
        </p:spPr>
      </p:pic>
      <p:pic>
        <p:nvPicPr>
          <p:cNvPr id="5" name="Picture 4" descr="A picture containing text, graphic design, graphics, font&#10;&#10;Description automatically generated">
            <a:extLst>
              <a:ext uri="{FF2B5EF4-FFF2-40B4-BE49-F238E27FC236}">
                <a16:creationId xmlns:a16="http://schemas.microsoft.com/office/drawing/2014/main" id="{121FEA5D-DF29-CBB8-964C-F856F63FDB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4841" y="5978180"/>
            <a:ext cx="941322" cy="609600"/>
          </a:xfrm>
          <a:prstGeom prst="rect">
            <a:avLst/>
          </a:prstGeom>
        </p:spPr>
      </p:pic>
      <p:pic>
        <p:nvPicPr>
          <p:cNvPr id="6" name="Picture 5" descr="A picture containing text, graphics, graphic design, design&#10;&#10;Description automatically generated">
            <a:extLst>
              <a:ext uri="{FF2B5EF4-FFF2-40B4-BE49-F238E27FC236}">
                <a16:creationId xmlns:a16="http://schemas.microsoft.com/office/drawing/2014/main" id="{8F9ADFAE-1566-9E17-CF5E-626BE442CC7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5075" y="5903902"/>
            <a:ext cx="758155" cy="758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8312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Background Fill">
            <a:extLst>
              <a:ext uri="{FF2B5EF4-FFF2-40B4-BE49-F238E27FC236}">
                <a16:creationId xmlns:a16="http://schemas.microsoft.com/office/drawing/2014/main" id="{68CA250C-CF5A-4736-9249-D6111F7C55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A85303E-1D59-4477-A849-22C7FEACDC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1B2830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13579AF-7DB5-9337-6519-3181E1162A3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7" r="59152"/>
          <a:stretch/>
        </p:blipFill>
        <p:spPr>
          <a:xfrm>
            <a:off x="5905512" y="0"/>
            <a:ext cx="7236398" cy="6857990"/>
          </a:xfrm>
          <a:custGeom>
            <a:avLst/>
            <a:gdLst/>
            <a:ahLst/>
            <a:cxnLst/>
            <a:rect l="l" t="t" r="r" b="b"/>
            <a:pathLst>
              <a:path w="7726675" h="6858000">
                <a:moveTo>
                  <a:pt x="2975226" y="5978334"/>
                </a:moveTo>
                <a:cubicBezTo>
                  <a:pt x="3002582" y="5978928"/>
                  <a:pt x="3030286" y="5982273"/>
                  <a:pt x="3058007" y="5988576"/>
                </a:cubicBezTo>
                <a:cubicBezTo>
                  <a:pt x="3279778" y="6038998"/>
                  <a:pt x="3418684" y="6259656"/>
                  <a:pt x="3368261" y="6481427"/>
                </a:cubicBezTo>
                <a:cubicBezTo>
                  <a:pt x="3317839" y="6703198"/>
                  <a:pt x="3097182" y="6842104"/>
                  <a:pt x="2875410" y="6791681"/>
                </a:cubicBezTo>
                <a:cubicBezTo>
                  <a:pt x="2653640" y="6741259"/>
                  <a:pt x="2514734" y="6520601"/>
                  <a:pt x="2565157" y="6298830"/>
                </a:cubicBezTo>
                <a:cubicBezTo>
                  <a:pt x="2609276" y="6104780"/>
                  <a:pt x="2783732" y="5974174"/>
                  <a:pt x="2975226" y="5978334"/>
                </a:cubicBezTo>
                <a:close/>
                <a:moveTo>
                  <a:pt x="542891" y="1298362"/>
                </a:moveTo>
                <a:cubicBezTo>
                  <a:pt x="578216" y="1299129"/>
                  <a:pt x="613991" y="1303448"/>
                  <a:pt x="649789" y="1311587"/>
                </a:cubicBezTo>
                <a:cubicBezTo>
                  <a:pt x="936170" y="1376700"/>
                  <a:pt x="1115545" y="1661643"/>
                  <a:pt x="1050432" y="1948025"/>
                </a:cubicBezTo>
                <a:cubicBezTo>
                  <a:pt x="985319" y="2234407"/>
                  <a:pt x="700376" y="2413781"/>
                  <a:pt x="413995" y="2348669"/>
                </a:cubicBezTo>
                <a:cubicBezTo>
                  <a:pt x="127612" y="2283556"/>
                  <a:pt x="-51762" y="1998612"/>
                  <a:pt x="13351" y="1712231"/>
                </a:cubicBezTo>
                <a:cubicBezTo>
                  <a:pt x="70325" y="1461647"/>
                  <a:pt x="295606" y="1292990"/>
                  <a:pt x="542891" y="1298362"/>
                </a:cubicBezTo>
                <a:close/>
                <a:moveTo>
                  <a:pt x="362049" y="446831"/>
                </a:moveTo>
                <a:cubicBezTo>
                  <a:pt x="382746" y="447281"/>
                  <a:pt x="403706" y="449811"/>
                  <a:pt x="424679" y="454579"/>
                </a:cubicBezTo>
                <a:cubicBezTo>
                  <a:pt x="592463" y="492727"/>
                  <a:pt x="697554" y="659668"/>
                  <a:pt x="659405" y="827452"/>
                </a:cubicBezTo>
                <a:cubicBezTo>
                  <a:pt x="621257" y="995236"/>
                  <a:pt x="454318" y="1100327"/>
                  <a:pt x="286534" y="1062179"/>
                </a:cubicBezTo>
                <a:cubicBezTo>
                  <a:pt x="118749" y="1024031"/>
                  <a:pt x="13658" y="857091"/>
                  <a:pt x="51806" y="689306"/>
                </a:cubicBezTo>
                <a:cubicBezTo>
                  <a:pt x="85186" y="542495"/>
                  <a:pt x="217172" y="443684"/>
                  <a:pt x="362049" y="446831"/>
                </a:cubicBezTo>
                <a:close/>
                <a:moveTo>
                  <a:pt x="688320" y="0"/>
                </a:moveTo>
                <a:lnTo>
                  <a:pt x="5442022" y="0"/>
                </a:lnTo>
                <a:lnTo>
                  <a:pt x="7726675" y="0"/>
                </a:lnTo>
                <a:lnTo>
                  <a:pt x="7726675" y="988372"/>
                </a:lnTo>
                <a:lnTo>
                  <a:pt x="7726675" y="6858000"/>
                </a:lnTo>
                <a:lnTo>
                  <a:pt x="4265234" y="6858000"/>
                </a:lnTo>
                <a:lnTo>
                  <a:pt x="4167452" y="6648946"/>
                </a:lnTo>
                <a:cubicBezTo>
                  <a:pt x="4064668" y="6438534"/>
                  <a:pt x="3951418" y="6237194"/>
                  <a:pt x="3802376" y="6067515"/>
                </a:cubicBezTo>
                <a:cubicBezTo>
                  <a:pt x="3433898" y="5648543"/>
                  <a:pt x="2855445" y="5560200"/>
                  <a:pt x="2314714" y="5492960"/>
                </a:cubicBezTo>
                <a:cubicBezTo>
                  <a:pt x="1689319" y="5415368"/>
                  <a:pt x="1105502" y="5269445"/>
                  <a:pt x="626568" y="4822392"/>
                </a:cubicBezTo>
                <a:cubicBezTo>
                  <a:pt x="42544" y="4277286"/>
                  <a:pt x="59772" y="3691233"/>
                  <a:pt x="462831" y="3184007"/>
                </a:cubicBezTo>
                <a:cubicBezTo>
                  <a:pt x="688845" y="2899538"/>
                  <a:pt x="972083" y="2660548"/>
                  <a:pt x="1228189" y="2399566"/>
                </a:cubicBezTo>
                <a:cubicBezTo>
                  <a:pt x="1460698" y="2161897"/>
                  <a:pt x="1522193" y="1866062"/>
                  <a:pt x="1384674" y="1566341"/>
                </a:cubicBezTo>
                <a:cubicBezTo>
                  <a:pt x="1239184" y="1249484"/>
                  <a:pt x="1095206" y="930335"/>
                  <a:pt x="922279" y="628332"/>
                </a:cubicBezTo>
                <a:cubicBezTo>
                  <a:pt x="805583" y="424593"/>
                  <a:pt x="731712" y="225291"/>
                  <a:pt x="693729" y="33341"/>
                </a:cubicBezTo>
                <a:close/>
              </a:path>
            </a:pathLst>
          </a:custGeom>
        </p:spPr>
      </p:pic>
      <p:sp>
        <p:nvSpPr>
          <p:cNvPr id="9" name="Flowchart: Sequential Access Storage 8">
            <a:extLst>
              <a:ext uri="{FF2B5EF4-FFF2-40B4-BE49-F238E27FC236}">
                <a16:creationId xmlns:a16="http://schemas.microsoft.com/office/drawing/2014/main" id="{EB1CC228-DCCC-5565-BA5A-42923852034F}"/>
              </a:ext>
            </a:extLst>
          </p:cNvPr>
          <p:cNvSpPr/>
          <p:nvPr/>
        </p:nvSpPr>
        <p:spPr>
          <a:xfrm>
            <a:off x="2205842" y="233032"/>
            <a:ext cx="3418759" cy="2714352"/>
          </a:xfrm>
          <a:prstGeom prst="flowChartMagneticTape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00" dirty="0"/>
              <a:t>“We are talking about 95 million people in poverty, these are not number nor percentages, they are people”</a:t>
            </a:r>
          </a:p>
          <a:p>
            <a:pPr algn="ctr"/>
            <a:endParaRPr lang="en-GB" sz="1500" dirty="0"/>
          </a:p>
          <a:p>
            <a:pPr algn="ctr"/>
            <a:r>
              <a:rPr lang="en-GB" sz="1500" dirty="0"/>
              <a:t>Carlos </a:t>
            </a:r>
            <a:r>
              <a:rPr lang="en-GB" sz="1500" dirty="0" err="1"/>
              <a:t>Súsias</a:t>
            </a:r>
            <a:r>
              <a:rPr lang="en-GB" sz="1500" dirty="0"/>
              <a:t>, EAPN Europe President</a:t>
            </a:r>
            <a:endParaRPr lang="en-BE" sz="1500" dirty="0"/>
          </a:p>
        </p:txBody>
      </p:sp>
      <p:sp>
        <p:nvSpPr>
          <p:cNvPr id="10" name="Flowchart: Sequential Access Storage 9">
            <a:extLst>
              <a:ext uri="{FF2B5EF4-FFF2-40B4-BE49-F238E27FC236}">
                <a16:creationId xmlns:a16="http://schemas.microsoft.com/office/drawing/2014/main" id="{E23FFDBC-BB9D-9B4F-4AB1-EC5E15C6CBEE}"/>
              </a:ext>
            </a:extLst>
          </p:cNvPr>
          <p:cNvSpPr/>
          <p:nvPr/>
        </p:nvSpPr>
        <p:spPr>
          <a:xfrm>
            <a:off x="3854843" y="3554963"/>
            <a:ext cx="3418759" cy="2998971"/>
          </a:xfrm>
          <a:prstGeom prst="flowChartMagneticTape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GB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en-GB" sz="1500" dirty="0"/>
              <a:t>“The European Commission needs to make the European Pillar of Social Rights not a recommendation, but a binding document.” </a:t>
            </a:r>
          </a:p>
          <a:p>
            <a:pPr algn="ctr"/>
            <a:endParaRPr lang="en-GB" sz="1500" dirty="0"/>
          </a:p>
          <a:p>
            <a:pPr algn="ctr"/>
            <a:r>
              <a:rPr lang="en-GB" sz="1500" dirty="0"/>
              <a:t>Cidália Barriga, Local Council of Citizens, Évora, Portugal</a:t>
            </a:r>
          </a:p>
        </p:txBody>
      </p:sp>
      <p:sp>
        <p:nvSpPr>
          <p:cNvPr id="11" name="Flowchart: Sequential Access Storage 10">
            <a:extLst>
              <a:ext uri="{FF2B5EF4-FFF2-40B4-BE49-F238E27FC236}">
                <a16:creationId xmlns:a16="http://schemas.microsoft.com/office/drawing/2014/main" id="{BCF17BE5-A0E6-2E78-6D3B-246E781B0F80}"/>
              </a:ext>
            </a:extLst>
          </p:cNvPr>
          <p:cNvSpPr/>
          <p:nvPr/>
        </p:nvSpPr>
        <p:spPr>
          <a:xfrm>
            <a:off x="91692" y="2462446"/>
            <a:ext cx="3482239" cy="3201235"/>
          </a:xfrm>
          <a:prstGeom prst="flowChartMagneticTape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GB" sz="1450" b="0" u="none" strike="noStrike" baseline="0" dirty="0">
              <a:solidFill>
                <a:schemeClr val="tx1"/>
              </a:solidFill>
            </a:endParaRPr>
          </a:p>
          <a:p>
            <a:pPr algn="ctr"/>
            <a:r>
              <a:rPr lang="en-GB" sz="1450" b="0" u="none" strike="noStrike" baseline="0" dirty="0">
                <a:solidFill>
                  <a:schemeClr val="tx1"/>
                </a:solidFill>
              </a:rPr>
              <a:t>“We must also commit to equity: for equity is the certainty that everyone will have the same outcomes, ensuring a life of dignity and fairness, for everyone, and everyone without discrimination.” </a:t>
            </a:r>
          </a:p>
          <a:p>
            <a:pPr algn="ctr"/>
            <a:endParaRPr lang="en-GB" sz="1450" dirty="0">
              <a:solidFill>
                <a:schemeClr val="tx1"/>
              </a:solidFill>
            </a:endParaRPr>
          </a:p>
          <a:p>
            <a:pPr algn="ctr"/>
            <a:r>
              <a:rPr lang="en-GB" sz="1450" b="0" u="none" strike="noStrike" baseline="0" dirty="0">
                <a:solidFill>
                  <a:schemeClr val="tx1"/>
                </a:solidFill>
              </a:rPr>
              <a:t>Jaime Filipe, Local Council of Citizens, </a:t>
            </a:r>
            <a:r>
              <a:rPr lang="en-GB" sz="1450" b="0" u="none" strike="noStrike" baseline="0" dirty="0" err="1">
                <a:solidFill>
                  <a:schemeClr val="tx1"/>
                </a:solidFill>
              </a:rPr>
              <a:t>Setúbal</a:t>
            </a:r>
            <a:r>
              <a:rPr lang="en-GB" sz="1450" b="0" u="none" strike="noStrike" baseline="0" dirty="0">
                <a:solidFill>
                  <a:schemeClr val="tx1"/>
                </a:solidFill>
              </a:rPr>
              <a:t>, Portugal</a:t>
            </a:r>
          </a:p>
        </p:txBody>
      </p:sp>
      <p:pic>
        <p:nvPicPr>
          <p:cNvPr id="2" name="Picture 1" descr="A picture containing text, graphic design, graphics, font&#10;&#10;Description automatically generated">
            <a:extLst>
              <a:ext uri="{FF2B5EF4-FFF2-40B4-BE49-F238E27FC236}">
                <a16:creationId xmlns:a16="http://schemas.microsoft.com/office/drawing/2014/main" id="{17D728C1-5916-A32D-ABD1-BC21B3857E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4841" y="5978180"/>
            <a:ext cx="941322" cy="609600"/>
          </a:xfrm>
          <a:prstGeom prst="rect">
            <a:avLst/>
          </a:prstGeom>
        </p:spPr>
      </p:pic>
      <p:pic>
        <p:nvPicPr>
          <p:cNvPr id="3" name="Picture 2" descr="A picture containing text, graphics, graphic design, design&#10;&#10;Description automatically generated">
            <a:extLst>
              <a:ext uri="{FF2B5EF4-FFF2-40B4-BE49-F238E27FC236}">
                <a16:creationId xmlns:a16="http://schemas.microsoft.com/office/drawing/2014/main" id="{BF8CE2DF-71F1-3D07-DAD5-56BE9E535F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5075" y="5903902"/>
            <a:ext cx="758155" cy="758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7996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Background Fill">
            <a:extLst>
              <a:ext uri="{FF2B5EF4-FFF2-40B4-BE49-F238E27FC236}">
                <a16:creationId xmlns:a16="http://schemas.microsoft.com/office/drawing/2014/main" id="{68CA250C-CF5A-4736-9249-D6111F7C55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A85303E-1D59-4477-A849-22C7FEACDC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1B2830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13579AF-7DB5-9337-6519-3181E1162A3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7" r="59152"/>
          <a:stretch/>
        </p:blipFill>
        <p:spPr>
          <a:xfrm>
            <a:off x="5905512" y="0"/>
            <a:ext cx="7236398" cy="6857990"/>
          </a:xfrm>
          <a:custGeom>
            <a:avLst/>
            <a:gdLst/>
            <a:ahLst/>
            <a:cxnLst/>
            <a:rect l="l" t="t" r="r" b="b"/>
            <a:pathLst>
              <a:path w="7726675" h="6858000">
                <a:moveTo>
                  <a:pt x="2975226" y="5978334"/>
                </a:moveTo>
                <a:cubicBezTo>
                  <a:pt x="3002582" y="5978928"/>
                  <a:pt x="3030286" y="5982273"/>
                  <a:pt x="3058007" y="5988576"/>
                </a:cubicBezTo>
                <a:cubicBezTo>
                  <a:pt x="3279778" y="6038998"/>
                  <a:pt x="3418684" y="6259656"/>
                  <a:pt x="3368261" y="6481427"/>
                </a:cubicBezTo>
                <a:cubicBezTo>
                  <a:pt x="3317839" y="6703198"/>
                  <a:pt x="3097182" y="6842104"/>
                  <a:pt x="2875410" y="6791681"/>
                </a:cubicBezTo>
                <a:cubicBezTo>
                  <a:pt x="2653640" y="6741259"/>
                  <a:pt x="2514734" y="6520601"/>
                  <a:pt x="2565157" y="6298830"/>
                </a:cubicBezTo>
                <a:cubicBezTo>
                  <a:pt x="2609276" y="6104780"/>
                  <a:pt x="2783732" y="5974174"/>
                  <a:pt x="2975226" y="5978334"/>
                </a:cubicBezTo>
                <a:close/>
                <a:moveTo>
                  <a:pt x="542891" y="1298362"/>
                </a:moveTo>
                <a:cubicBezTo>
                  <a:pt x="578216" y="1299129"/>
                  <a:pt x="613991" y="1303448"/>
                  <a:pt x="649789" y="1311587"/>
                </a:cubicBezTo>
                <a:cubicBezTo>
                  <a:pt x="936170" y="1376700"/>
                  <a:pt x="1115545" y="1661643"/>
                  <a:pt x="1050432" y="1948025"/>
                </a:cubicBezTo>
                <a:cubicBezTo>
                  <a:pt x="985319" y="2234407"/>
                  <a:pt x="700376" y="2413781"/>
                  <a:pt x="413995" y="2348669"/>
                </a:cubicBezTo>
                <a:cubicBezTo>
                  <a:pt x="127612" y="2283556"/>
                  <a:pt x="-51762" y="1998612"/>
                  <a:pt x="13351" y="1712231"/>
                </a:cubicBezTo>
                <a:cubicBezTo>
                  <a:pt x="70325" y="1461647"/>
                  <a:pt x="295606" y="1292990"/>
                  <a:pt x="542891" y="1298362"/>
                </a:cubicBezTo>
                <a:close/>
                <a:moveTo>
                  <a:pt x="362049" y="446831"/>
                </a:moveTo>
                <a:cubicBezTo>
                  <a:pt x="382746" y="447281"/>
                  <a:pt x="403706" y="449811"/>
                  <a:pt x="424679" y="454579"/>
                </a:cubicBezTo>
                <a:cubicBezTo>
                  <a:pt x="592463" y="492727"/>
                  <a:pt x="697554" y="659668"/>
                  <a:pt x="659405" y="827452"/>
                </a:cubicBezTo>
                <a:cubicBezTo>
                  <a:pt x="621257" y="995236"/>
                  <a:pt x="454318" y="1100327"/>
                  <a:pt x="286534" y="1062179"/>
                </a:cubicBezTo>
                <a:cubicBezTo>
                  <a:pt x="118749" y="1024031"/>
                  <a:pt x="13658" y="857091"/>
                  <a:pt x="51806" y="689306"/>
                </a:cubicBezTo>
                <a:cubicBezTo>
                  <a:pt x="85186" y="542495"/>
                  <a:pt x="217172" y="443684"/>
                  <a:pt x="362049" y="446831"/>
                </a:cubicBezTo>
                <a:close/>
                <a:moveTo>
                  <a:pt x="688320" y="0"/>
                </a:moveTo>
                <a:lnTo>
                  <a:pt x="5442022" y="0"/>
                </a:lnTo>
                <a:lnTo>
                  <a:pt x="7726675" y="0"/>
                </a:lnTo>
                <a:lnTo>
                  <a:pt x="7726675" y="988372"/>
                </a:lnTo>
                <a:lnTo>
                  <a:pt x="7726675" y="6858000"/>
                </a:lnTo>
                <a:lnTo>
                  <a:pt x="4265234" y="6858000"/>
                </a:lnTo>
                <a:lnTo>
                  <a:pt x="4167452" y="6648946"/>
                </a:lnTo>
                <a:cubicBezTo>
                  <a:pt x="4064668" y="6438534"/>
                  <a:pt x="3951418" y="6237194"/>
                  <a:pt x="3802376" y="6067515"/>
                </a:cubicBezTo>
                <a:cubicBezTo>
                  <a:pt x="3433898" y="5648543"/>
                  <a:pt x="2855445" y="5560200"/>
                  <a:pt x="2314714" y="5492960"/>
                </a:cubicBezTo>
                <a:cubicBezTo>
                  <a:pt x="1689319" y="5415368"/>
                  <a:pt x="1105502" y="5269445"/>
                  <a:pt x="626568" y="4822392"/>
                </a:cubicBezTo>
                <a:cubicBezTo>
                  <a:pt x="42544" y="4277286"/>
                  <a:pt x="59772" y="3691233"/>
                  <a:pt x="462831" y="3184007"/>
                </a:cubicBezTo>
                <a:cubicBezTo>
                  <a:pt x="688845" y="2899538"/>
                  <a:pt x="972083" y="2660548"/>
                  <a:pt x="1228189" y="2399566"/>
                </a:cubicBezTo>
                <a:cubicBezTo>
                  <a:pt x="1460698" y="2161897"/>
                  <a:pt x="1522193" y="1866062"/>
                  <a:pt x="1384674" y="1566341"/>
                </a:cubicBezTo>
                <a:cubicBezTo>
                  <a:pt x="1239184" y="1249484"/>
                  <a:pt x="1095206" y="930335"/>
                  <a:pt x="922279" y="628332"/>
                </a:cubicBezTo>
                <a:cubicBezTo>
                  <a:pt x="805583" y="424593"/>
                  <a:pt x="731712" y="225291"/>
                  <a:pt x="693729" y="33341"/>
                </a:cubicBezTo>
                <a:close/>
              </a:path>
            </a:pathLst>
          </a:custGeom>
        </p:spPr>
      </p:pic>
      <p:sp>
        <p:nvSpPr>
          <p:cNvPr id="9" name="Flowchart: Sequential Access Storage 8">
            <a:extLst>
              <a:ext uri="{FF2B5EF4-FFF2-40B4-BE49-F238E27FC236}">
                <a16:creationId xmlns:a16="http://schemas.microsoft.com/office/drawing/2014/main" id="{EB1CC228-DCCC-5565-BA5A-42923852034F}"/>
              </a:ext>
            </a:extLst>
          </p:cNvPr>
          <p:cNvSpPr/>
          <p:nvPr/>
        </p:nvSpPr>
        <p:spPr>
          <a:xfrm>
            <a:off x="2205842" y="233032"/>
            <a:ext cx="3418759" cy="2714352"/>
          </a:xfrm>
          <a:prstGeom prst="flowChartMagneticTape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0" i="0" u="none" strike="noStrike" baseline="0" dirty="0">
              <a:solidFill>
                <a:srgbClr val="000000"/>
              </a:solidFill>
            </a:endParaRPr>
          </a:p>
          <a:p>
            <a:pPr algn="ctr"/>
            <a:r>
              <a:rPr lang="en-GB" sz="1300" dirty="0"/>
              <a:t>“The People's Summit has a unique added value: it reflects the voice of those experiencing poverty. People’s participation is an urgent imperative and requires commitment and continuity.”</a:t>
            </a:r>
          </a:p>
          <a:p>
            <a:pPr algn="ctr"/>
            <a:endParaRPr lang="en-GB" sz="1200" dirty="0"/>
          </a:p>
          <a:p>
            <a:pPr algn="ctr"/>
            <a:r>
              <a:rPr lang="en-GB" sz="1200" dirty="0"/>
              <a:t>Agostinho J. Moreira, EAPN Portugal President</a:t>
            </a:r>
          </a:p>
        </p:txBody>
      </p:sp>
      <p:sp>
        <p:nvSpPr>
          <p:cNvPr id="10" name="Flowchart: Sequential Access Storage 9">
            <a:extLst>
              <a:ext uri="{FF2B5EF4-FFF2-40B4-BE49-F238E27FC236}">
                <a16:creationId xmlns:a16="http://schemas.microsoft.com/office/drawing/2014/main" id="{E23FFDBC-BB9D-9B4F-4AB1-EC5E15C6CBEE}"/>
              </a:ext>
            </a:extLst>
          </p:cNvPr>
          <p:cNvSpPr/>
          <p:nvPr/>
        </p:nvSpPr>
        <p:spPr>
          <a:xfrm>
            <a:off x="3607123" y="3428995"/>
            <a:ext cx="3666479" cy="3124939"/>
          </a:xfrm>
          <a:prstGeom prst="flowChartMagneticTape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0" i="0" u="none" strike="noStrike" baseline="0" dirty="0">
              <a:solidFill>
                <a:srgbClr val="000000"/>
              </a:solidFill>
            </a:endParaRPr>
          </a:p>
          <a:p>
            <a:pPr algn="ctr"/>
            <a:r>
              <a:rPr lang="en-GB" sz="1350" dirty="0"/>
              <a:t>“We talk about services like energy and housing as if they were luxury. This is wrong, we have to talk about them as basic rights. Energy is central to our lives: to warm ourselves, to cook, to take a shower…” </a:t>
            </a:r>
          </a:p>
          <a:p>
            <a:pPr algn="ctr"/>
            <a:endParaRPr lang="en-GB" sz="1400" dirty="0"/>
          </a:p>
          <a:p>
            <a:pPr algn="ctr"/>
            <a:r>
              <a:rPr lang="en-GB" sz="1400" dirty="0"/>
              <a:t>Paula Cruz, EAPN Portugal</a:t>
            </a:r>
          </a:p>
        </p:txBody>
      </p:sp>
      <p:sp>
        <p:nvSpPr>
          <p:cNvPr id="11" name="Flowchart: Sequential Access Storage 10">
            <a:extLst>
              <a:ext uri="{FF2B5EF4-FFF2-40B4-BE49-F238E27FC236}">
                <a16:creationId xmlns:a16="http://schemas.microsoft.com/office/drawing/2014/main" id="{BCF17BE5-A0E6-2E78-6D3B-246E781B0F80}"/>
              </a:ext>
            </a:extLst>
          </p:cNvPr>
          <p:cNvSpPr/>
          <p:nvPr/>
        </p:nvSpPr>
        <p:spPr>
          <a:xfrm>
            <a:off x="91693" y="2462447"/>
            <a:ext cx="3234520" cy="2896340"/>
          </a:xfrm>
          <a:prstGeom prst="flowChartMagneticTape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GB" sz="1500" dirty="0"/>
          </a:p>
          <a:p>
            <a:pPr algn="ctr"/>
            <a:r>
              <a:rPr lang="en-GB" sz="1350" dirty="0"/>
              <a:t>“Bureaucracy in accessing social </a:t>
            </a:r>
            <a:r>
              <a:rPr lang="en-GB" sz="1350" b="0" u="none" strike="noStrike" baseline="0" dirty="0"/>
              <a:t>support services is killing everyone. Sometimes it seems to me that the purpose of services is to get people to give up and be </a:t>
            </a:r>
            <a:r>
              <a:rPr lang="en-GB" sz="1350" b="0" i="1" u="none" strike="noStrike" baseline="0" dirty="0"/>
              <a:t>one less</a:t>
            </a:r>
            <a:r>
              <a:rPr lang="en-GB" sz="1350" b="0" u="none" strike="noStrike" baseline="0" dirty="0"/>
              <a:t>” </a:t>
            </a:r>
          </a:p>
          <a:p>
            <a:pPr algn="ctr"/>
            <a:endParaRPr lang="en-GB" sz="1400" b="0" u="none" strike="noStrike" baseline="0" dirty="0"/>
          </a:p>
          <a:p>
            <a:pPr algn="ctr"/>
            <a:r>
              <a:rPr lang="en-GB" sz="1400" b="0" u="none" strike="noStrike" baseline="0" dirty="0"/>
              <a:t>Agustina Pérez Walton, EAPN Spain</a:t>
            </a:r>
          </a:p>
        </p:txBody>
      </p:sp>
      <p:pic>
        <p:nvPicPr>
          <p:cNvPr id="2" name="Picture 1" descr="A picture containing text, graphic design, graphics, font&#10;&#10;Description automatically generated">
            <a:extLst>
              <a:ext uri="{FF2B5EF4-FFF2-40B4-BE49-F238E27FC236}">
                <a16:creationId xmlns:a16="http://schemas.microsoft.com/office/drawing/2014/main" id="{152F934D-31E6-39FC-E1CD-B1E773C3AF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4841" y="5978180"/>
            <a:ext cx="941322" cy="609600"/>
          </a:xfrm>
          <a:prstGeom prst="rect">
            <a:avLst/>
          </a:prstGeom>
        </p:spPr>
      </p:pic>
      <p:pic>
        <p:nvPicPr>
          <p:cNvPr id="3" name="Picture 2" descr="A picture containing text, graphics, graphic design, design&#10;&#10;Description automatically generated">
            <a:extLst>
              <a:ext uri="{FF2B5EF4-FFF2-40B4-BE49-F238E27FC236}">
                <a16:creationId xmlns:a16="http://schemas.microsoft.com/office/drawing/2014/main" id="{84595914-E5B9-EFED-C2AE-15C0525104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5075" y="5903902"/>
            <a:ext cx="758155" cy="758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02207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SplashVTI">
  <a:themeElements>
    <a:clrScheme name="AnalogousFromDarkSeedLeftStep">
      <a:dk1>
        <a:srgbClr val="000000"/>
      </a:dk1>
      <a:lt1>
        <a:srgbClr val="FFFFFF"/>
      </a:lt1>
      <a:dk2>
        <a:srgbClr val="1B2830"/>
      </a:dk2>
      <a:lt2>
        <a:srgbClr val="F1F3F0"/>
      </a:lt2>
      <a:accent1>
        <a:srgbClr val="A629E7"/>
      </a:accent1>
      <a:accent2>
        <a:srgbClr val="592FD9"/>
      </a:accent2>
      <a:accent3>
        <a:srgbClr val="294AE7"/>
      </a:accent3>
      <a:accent4>
        <a:srgbClr val="1787D5"/>
      </a:accent4>
      <a:accent5>
        <a:srgbClr val="22BFBE"/>
      </a:accent5>
      <a:accent6>
        <a:srgbClr val="16C67B"/>
      </a:accent6>
      <a:hlink>
        <a:srgbClr val="3897A9"/>
      </a:hlink>
      <a:folHlink>
        <a:srgbClr val="7F7F7F"/>
      </a:folHlink>
    </a:clrScheme>
    <a:fontScheme name="Custom 23">
      <a:majorFont>
        <a:latin typeface="Posterama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lashVTI" id="{CD38C481-21EC-466B-953B-A1440B42712A}" vid="{D3E4813C-1D98-48C2-AF59-2D0D78E2550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293</Words>
  <Application>Microsoft Office PowerPoint</Application>
  <PresentationFormat>Ecrã Panorâmico</PresentationFormat>
  <Paragraphs>33</Paragraphs>
  <Slides>4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4</vt:i4>
      </vt:variant>
    </vt:vector>
  </HeadingPairs>
  <TitlesOfParts>
    <vt:vector size="9" baseType="lpstr">
      <vt:lpstr>Arial</vt:lpstr>
      <vt:lpstr>Avenir Next LT Pro</vt:lpstr>
      <vt:lpstr>Calibri</vt:lpstr>
      <vt:lpstr>Posterama</vt:lpstr>
      <vt:lpstr>SplashVTI</vt:lpstr>
      <vt:lpstr>PEOPLE’S SUMMIT: PUTTING PEOPLE AT THE HEART OF POLICIES</vt:lpstr>
      <vt:lpstr>WE DEMAND: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 ALLIANCE FOR INVESTINGIN CHILDREN</dc:title>
  <dc:creator>Enrico Tormen</dc:creator>
  <cp:lastModifiedBy>EAPN Portugal / Paula cruz</cp:lastModifiedBy>
  <cp:revision>7</cp:revision>
  <dcterms:created xsi:type="dcterms:W3CDTF">2023-05-24T15:47:41Z</dcterms:created>
  <dcterms:modified xsi:type="dcterms:W3CDTF">2023-05-30T14:01:50Z</dcterms:modified>
</cp:coreProperties>
</file>